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4"/>
  </p:sldMasterIdLst>
  <p:sldIdLst>
    <p:sldId id="256" r:id="rId5"/>
    <p:sldId id="262" r:id="rId6"/>
    <p:sldId id="261" r:id="rId7"/>
    <p:sldId id="257" r:id="rId8"/>
    <p:sldId id="258" r:id="rId9"/>
    <p:sldId id="259" r:id="rId10"/>
    <p:sldId id="26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4A62CD-335A-4997-913D-23CF965E7F47}" v="10" dt="2019-11-21T15:29:10.6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DK Kaikoura" panose="02000000000000000000" pitchFamily="50" charset="0"/>
                <a:ea typeface="+mn-ea"/>
                <a:cs typeface="+mn-cs"/>
              </a:defRPr>
            </a:pPr>
            <a:r>
              <a:rPr lang="en-US" sz="2400" b="1">
                <a:solidFill>
                  <a:srgbClr val="7030A0"/>
                </a:solidFill>
                <a:latin typeface="DK Kaikoura" panose="02000000000000000000" pitchFamily="50" charset="0"/>
              </a:rPr>
              <a:t>The</a:t>
            </a:r>
            <a:r>
              <a:rPr lang="en-US" sz="2400" b="1" baseline="0">
                <a:solidFill>
                  <a:srgbClr val="7030A0"/>
                </a:solidFill>
                <a:latin typeface="DK Kaikoura" panose="02000000000000000000" pitchFamily="50" charset="0"/>
              </a:rPr>
              <a:t> History of Rochelle School of the Arts</a:t>
            </a:r>
            <a:endParaRPr lang="en-US" sz="2400" b="1">
              <a:solidFill>
                <a:srgbClr val="7030A0"/>
              </a:solidFill>
              <a:latin typeface="DK Kaikoura" panose="02000000000000000000" pitchFamily="50"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DK Kaikoura" panose="02000000000000000000" pitchFamily="50" charset="0"/>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6"/>
            <c:invertIfNegative val="0"/>
            <c:bubble3D val="0"/>
            <c:spPr>
              <a:solidFill>
                <a:srgbClr val="92D050"/>
              </a:solidFill>
              <a:ln>
                <a:noFill/>
              </a:ln>
              <a:effectLst/>
            </c:spPr>
            <c:extLst>
              <c:ext xmlns:c16="http://schemas.microsoft.com/office/drawing/2014/chart" uri="{C3380CC4-5D6E-409C-BE32-E72D297353CC}">
                <c16:uniqueId val="{00000001-A8B9-4E18-B506-CBB2EF691D05}"/>
              </c:ext>
            </c:extLst>
          </c:dPt>
          <c:dPt>
            <c:idx val="7"/>
            <c:invertIfNegative val="0"/>
            <c:bubble3D val="0"/>
            <c:spPr>
              <a:solidFill>
                <a:srgbClr val="00B0F0"/>
              </a:solidFill>
              <a:ln>
                <a:noFill/>
              </a:ln>
              <a:effectLst/>
            </c:spPr>
            <c:extLst>
              <c:ext xmlns:c16="http://schemas.microsoft.com/office/drawing/2014/chart" uri="{C3380CC4-5D6E-409C-BE32-E72D297353CC}">
                <c16:uniqueId val="{00000003-A8B9-4E18-B506-CBB2EF691D05}"/>
              </c:ext>
            </c:extLst>
          </c:dPt>
          <c:dPt>
            <c:idx val="9"/>
            <c:invertIfNegative val="0"/>
            <c:bubble3D val="0"/>
            <c:spPr>
              <a:solidFill>
                <a:srgbClr val="0070C0"/>
              </a:solidFill>
              <a:ln>
                <a:noFill/>
              </a:ln>
              <a:effectLst/>
            </c:spPr>
            <c:extLst>
              <c:ext xmlns:c16="http://schemas.microsoft.com/office/drawing/2014/chart" uri="{C3380CC4-5D6E-409C-BE32-E72D297353CC}">
                <c16:uniqueId val="{00000005-A8B9-4E18-B506-CBB2EF691D05}"/>
              </c:ext>
            </c:extLst>
          </c:dPt>
          <c:dPt>
            <c:idx val="10"/>
            <c:invertIfNegative val="0"/>
            <c:bubble3D val="0"/>
            <c:spPr>
              <a:solidFill>
                <a:srgbClr val="92D050"/>
              </a:solidFill>
              <a:ln>
                <a:noFill/>
              </a:ln>
              <a:effectLst/>
            </c:spPr>
            <c:extLst>
              <c:ext xmlns:c16="http://schemas.microsoft.com/office/drawing/2014/chart" uri="{C3380CC4-5D6E-409C-BE32-E72D297353CC}">
                <c16:uniqueId val="{00000007-A8B9-4E18-B506-CBB2EF691D05}"/>
              </c:ext>
            </c:extLst>
          </c:dPt>
          <c:dPt>
            <c:idx val="11"/>
            <c:invertIfNegative val="0"/>
            <c:bubble3D val="0"/>
            <c:spPr>
              <a:solidFill>
                <a:srgbClr val="00B0F0"/>
              </a:solidFill>
              <a:ln>
                <a:noFill/>
              </a:ln>
              <a:effectLst/>
            </c:spPr>
            <c:extLst>
              <c:ext xmlns:c16="http://schemas.microsoft.com/office/drawing/2014/chart" uri="{C3380CC4-5D6E-409C-BE32-E72D297353CC}">
                <c16:uniqueId val="{00000009-A8B9-4E18-B506-CBB2EF691D05}"/>
              </c:ext>
            </c:extLst>
          </c:dPt>
          <c:dPt>
            <c:idx val="15"/>
            <c:invertIfNegative val="0"/>
            <c:bubble3D val="0"/>
            <c:spPr>
              <a:solidFill>
                <a:srgbClr val="7030A0"/>
              </a:solidFill>
              <a:ln>
                <a:noFill/>
              </a:ln>
              <a:effectLst/>
            </c:spPr>
            <c:extLst>
              <c:ext xmlns:c16="http://schemas.microsoft.com/office/drawing/2014/chart" uri="{C3380CC4-5D6E-409C-BE32-E72D297353CC}">
                <c16:uniqueId val="{0000000B-A8B9-4E18-B506-CBB2EF691D05}"/>
              </c:ext>
            </c:extLst>
          </c:dPt>
          <c:dLbls>
            <c:dLbl>
              <c:idx val="1"/>
              <c:tx>
                <c:rich>
                  <a:bodyPr/>
                  <a:lstStyle/>
                  <a:p>
                    <a:r>
                      <a:rPr lang="en-US" sz="1100" b="0" i="0" u="none" strike="noStrike" kern="1200" baseline="0">
                        <a:solidFill>
                          <a:sysClr val="windowText" lastClr="000000">
                            <a:lumMod val="75000"/>
                            <a:lumOff val="25000"/>
                          </a:sysClr>
                        </a:solidFill>
                        <a:effectLst/>
                      </a:rPr>
                      <a:t>Feb. 1, 1867 </a:t>
                    </a:r>
                  </a:p>
                  <a:p>
                    <a:r>
                      <a:rPr lang="en-US" sz="1100" b="1" i="0" u="none" strike="noStrike" baseline="0">
                        <a:effectLst/>
                      </a:rPr>
                      <a:t>William A. Rochelle </a:t>
                    </a:r>
                    <a:r>
                      <a:rPr lang="en-US" sz="1100" b="0" i="0" u="none" strike="noStrike" baseline="0">
                        <a:effectLst/>
                      </a:rPr>
                      <a:t>is born </a:t>
                    </a:r>
                    <a:br>
                      <a:rPr lang="en-US" sz="1100" b="0" i="0" u="none" strike="noStrike" baseline="0">
                        <a:effectLst/>
                      </a:rPr>
                    </a:br>
                    <a:r>
                      <a:rPr lang="en-US" sz="1100" b="0" i="0" u="none" strike="noStrike" baseline="0">
                        <a:effectLst/>
                      </a:rPr>
                      <a:t>on a boat on the St. John's River </a:t>
                    </a:r>
                  </a:p>
                  <a:p>
                    <a:r>
                      <a:rPr lang="en-US" sz="1100" b="0" i="0" u="none" strike="noStrike" baseline="0">
                        <a:effectLst/>
                      </a:rPr>
                      <a:t>while his family travels south </a:t>
                    </a:r>
                  </a:p>
                  <a:p>
                    <a:r>
                      <a:rPr lang="en-US" sz="1100" b="0" i="0" u="none" strike="noStrike" baseline="0">
                        <a:effectLst/>
                      </a:rPr>
                      <a:t>to move to Lakeland</a:t>
                    </a:r>
                    <a:r>
                      <a:rPr lang="en-US" sz="1100" b="0" i="0" u="none" strike="noStrike" baseline="0"/>
                      <a:t> </a:t>
                    </a:r>
                    <a:endParaRPr lang="en-US" sz="110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8B9-4E18-B506-CBB2EF691D05}"/>
                </c:ext>
              </c:extLst>
            </c:dLbl>
            <c:dLbl>
              <c:idx val="6"/>
              <c:tx>
                <c:rich>
                  <a:bodyPr/>
                  <a:lstStyle/>
                  <a:p>
                    <a:r>
                      <a:rPr lang="en-US" sz="1100" b="0" i="0" u="none" strike="noStrike" baseline="0">
                        <a:effectLst/>
                      </a:rPr>
                      <a:t>1924</a:t>
                    </a:r>
                  </a:p>
                  <a:p>
                    <a:r>
                      <a:rPr lang="en-US" sz="1100" b="1" i="0" u="none" strike="noStrike" baseline="0">
                        <a:effectLst/>
                      </a:rPr>
                      <a:t>Washington Park School </a:t>
                    </a:r>
                  </a:p>
                  <a:p>
                    <a:r>
                      <a:rPr lang="en-US" sz="1100" b="0" i="0" u="none" strike="noStrike" baseline="0">
                        <a:effectLst/>
                      </a:rPr>
                      <a:t>(went up to 8th grade)</a:t>
                    </a:r>
                    <a:br>
                      <a:rPr lang="en-US" sz="1100" b="0" i="0" u="none" strike="noStrike" baseline="0">
                        <a:effectLst/>
                      </a:rPr>
                    </a:br>
                    <a:r>
                      <a:rPr lang="en-US" sz="1100" b="0" i="0" u="none" strike="noStrike" baseline="0">
                        <a:effectLst/>
                      </a:rPr>
                      <a:t>Built on the corner of 10th Street and </a:t>
                    </a:r>
                  </a:p>
                  <a:p>
                    <a:r>
                      <a:rPr lang="en-US" sz="1100" b="0" i="0" u="none" strike="noStrike" baseline="0">
                        <a:effectLst/>
                      </a:rPr>
                      <a:t>North Dakota Ave. </a:t>
                    </a:r>
                  </a:p>
                  <a:p>
                    <a:r>
                      <a:rPr lang="en-US" sz="1100" b="0" i="0" u="none" strike="noStrike" baseline="0">
                        <a:effectLst/>
                      </a:rPr>
                      <a:t>(later will become Martin Luther King, Jr. Ave.)</a:t>
                    </a:r>
                    <a:endParaRPr lang="en-US" sz="110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B9-4E18-B506-CBB2EF691D05}"/>
                </c:ext>
              </c:extLst>
            </c:dLbl>
            <c:dLbl>
              <c:idx val="7"/>
              <c:tx>
                <c:rich>
                  <a:bodyPr/>
                  <a:lstStyle/>
                  <a:p>
                    <a:r>
                      <a:rPr lang="en-US" sz="1100" b="0" i="0" u="none" strike="noStrike" baseline="0">
                        <a:effectLst/>
                      </a:rPr>
                      <a:t>1927</a:t>
                    </a:r>
                  </a:p>
                  <a:p>
                    <a:r>
                      <a:rPr lang="en-US" sz="1100" b="1" i="0" u="none" strike="noStrike" baseline="0">
                        <a:effectLst/>
                      </a:rPr>
                      <a:t>Washington Park High School </a:t>
                    </a:r>
                  </a:p>
                  <a:p>
                    <a:r>
                      <a:rPr lang="en-US" sz="1100" b="0" i="0" u="none" strike="noStrike" baseline="0">
                        <a:effectLst/>
                      </a:rPr>
                      <a:t>built next to the elementary schol</a:t>
                    </a:r>
                    <a:br>
                      <a:rPr lang="en-US" sz="1100" b="0" i="0" u="none" strike="noStrike" baseline="0">
                        <a:effectLst/>
                      </a:rPr>
                    </a:br>
                    <a:endParaRPr lang="en-US" sz="110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B9-4E18-B506-CBB2EF691D05}"/>
                </c:ext>
              </c:extLst>
            </c:dLbl>
            <c:dLbl>
              <c:idx val="9"/>
              <c:layout>
                <c:manualLayout>
                  <c:x val="-5.2264808362369342E-3"/>
                  <c:y val="0"/>
                </c:manualLayout>
              </c:layout>
              <c:tx>
                <c:rich>
                  <a:bodyPr/>
                  <a:lstStyle/>
                  <a:p>
                    <a:r>
                      <a:rPr lang="en-US" sz="1100" b="0" i="0" u="none" strike="noStrike" baseline="0">
                        <a:effectLst/>
                      </a:rPr>
                      <a:t>1949</a:t>
                    </a:r>
                  </a:p>
                  <a:p>
                    <a:r>
                      <a:rPr lang="en-US" sz="1100" b="0" i="0" u="none" strike="noStrike" baseline="0">
                        <a:effectLst/>
                      </a:rPr>
                      <a:t>School's name changed to </a:t>
                    </a:r>
                  </a:p>
                  <a:p>
                    <a:r>
                      <a:rPr lang="en-US" sz="1100" b="1" i="0" u="none" strike="noStrike" baseline="0">
                        <a:effectLst/>
                      </a:rPr>
                      <a:t>William A. Rochelle High School</a:t>
                    </a:r>
                    <a:br>
                      <a:rPr lang="en-US" sz="1100" b="0" i="0" u="none" strike="noStrike" baseline="0">
                        <a:effectLst/>
                      </a:rPr>
                    </a:br>
                    <a:endParaRPr lang="en-US" sz="110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8B9-4E18-B506-CBB2EF691D05}"/>
                </c:ext>
              </c:extLst>
            </c:dLbl>
            <c:dLbl>
              <c:idx val="10"/>
              <c:tx>
                <c:rich>
                  <a:bodyPr/>
                  <a:lstStyle/>
                  <a:p>
                    <a:r>
                      <a:rPr lang="en-US" sz="1100" b="0" i="0" u="none" strike="noStrike" baseline="0">
                        <a:effectLst/>
                      </a:rPr>
                      <a:t>1951</a:t>
                    </a:r>
                  </a:p>
                  <a:p>
                    <a:r>
                      <a:rPr lang="en-US" sz="1100" b="0" i="0" u="none" strike="noStrike" baseline="0">
                        <a:effectLst/>
                      </a:rPr>
                      <a:t>Larger school was built 3 blocks </a:t>
                    </a:r>
                  </a:p>
                  <a:p>
                    <a:r>
                      <a:rPr lang="en-US" sz="1100" b="0" i="0" u="none" strike="noStrike" baseline="0">
                        <a:effectLst/>
                      </a:rPr>
                      <a:t>NE of the original school</a:t>
                    </a:r>
                    <a:r>
                      <a:rPr lang="en-US" sz="1100" b="0" i="0" u="none" strike="noStrike" baseline="0"/>
                      <a:t> </a:t>
                    </a:r>
                    <a:endParaRPr lang="en-US" sz="110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B9-4E18-B506-CBB2EF691D05}"/>
                </c:ext>
              </c:extLst>
            </c:dLbl>
            <c:dLbl>
              <c:idx val="11"/>
              <c:tx>
                <c:rich>
                  <a:bodyPr/>
                  <a:lstStyle/>
                  <a:p>
                    <a:r>
                      <a:rPr lang="en-US" sz="1100" b="0" i="0" u="none" strike="noStrike" baseline="0">
                        <a:effectLst/>
                      </a:rPr>
                      <a:t>August 28, 1955</a:t>
                    </a:r>
                  </a:p>
                  <a:p>
                    <a:r>
                      <a:rPr lang="en-US" sz="1100" b="1" i="0" u="none" strike="noStrike" kern="1200" baseline="0">
                        <a:solidFill>
                          <a:sysClr val="windowText" lastClr="000000">
                            <a:lumMod val="75000"/>
                            <a:lumOff val="25000"/>
                          </a:sysClr>
                        </a:solidFill>
                        <a:effectLst/>
                      </a:rPr>
                      <a:t>Mr. Rochelle </a:t>
                    </a:r>
                    <a:r>
                      <a:rPr lang="en-US" sz="1100" b="0" i="0" u="none" strike="noStrike" kern="1200" baseline="0">
                        <a:solidFill>
                          <a:sysClr val="windowText" lastClr="000000">
                            <a:lumMod val="75000"/>
                            <a:lumOff val="25000"/>
                          </a:sysClr>
                        </a:solidFill>
                        <a:effectLst/>
                      </a:rPr>
                      <a:t>dies</a:t>
                    </a:r>
                  </a:p>
                  <a:p>
                    <a:r>
                      <a:rPr lang="en-US" sz="1100" b="0" i="0" u="none" strike="noStrike" kern="1200" baseline="0">
                        <a:solidFill>
                          <a:sysClr val="windowText" lastClr="000000">
                            <a:lumMod val="75000"/>
                            <a:lumOff val="25000"/>
                          </a:sysClr>
                        </a:solidFill>
                        <a:effectLst/>
                      </a:rPr>
                      <a:t>at 89 years of age </a:t>
                    </a:r>
                    <a:r>
                      <a:rPr lang="en-US" sz="1100" b="0" i="0" u="none" strike="noStrike" baseline="0"/>
                      <a:t> </a:t>
                    </a:r>
                    <a:endParaRPr lang="en-US" sz="110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8B9-4E18-B506-CBB2EF691D05}"/>
                </c:ext>
              </c:extLst>
            </c:dLbl>
            <c:dLbl>
              <c:idx val="13"/>
              <c:layout>
                <c:manualLayout>
                  <c:x val="6.4412238325281803E-3"/>
                  <c:y val="2.8612303290414878E-3"/>
                </c:manualLayout>
              </c:layout>
              <c:tx>
                <c:rich>
                  <a:bodyPr/>
                  <a:lstStyle/>
                  <a:p>
                    <a:r>
                      <a:rPr lang="en-US" sz="1100" baseline="0"/>
                      <a:t> 1969</a:t>
                    </a:r>
                  </a:p>
                  <a:p>
                    <a:r>
                      <a:rPr lang="en-US" sz="1100" b="0" i="0" u="none" strike="noStrike" baseline="0">
                        <a:effectLst/>
                      </a:rPr>
                      <a:t>Schools in Lakeland integrate </a:t>
                    </a:r>
                  </a:p>
                  <a:p>
                    <a:r>
                      <a:rPr lang="en-US" sz="1100" b="0" i="0" u="none" strike="noStrike" baseline="0">
                        <a:effectLst/>
                      </a:rPr>
                      <a:t>Last class graduates from </a:t>
                    </a:r>
                  </a:p>
                  <a:p>
                    <a:r>
                      <a:rPr lang="en-US" sz="1100" b="1" i="0" u="none" strike="noStrike" baseline="0">
                        <a:effectLst/>
                      </a:rPr>
                      <a:t>Rochelle High School</a:t>
                    </a:r>
                  </a:p>
                  <a:p>
                    <a:r>
                      <a:rPr lang="en-US" sz="1100" b="0" i="0" u="none" strike="noStrike" baseline="0">
                        <a:effectLst/>
                      </a:rPr>
                      <a:t>and school becomes</a:t>
                    </a:r>
                  </a:p>
                  <a:p>
                    <a:r>
                      <a:rPr lang="en-US" sz="1100" b="1" i="0" u="none" strike="noStrike" baseline="0">
                        <a:effectLst/>
                      </a:rPr>
                      <a:t>Rochelle Elementary</a:t>
                    </a:r>
                    <a:br>
                      <a:rPr lang="en-US" sz="1100" b="1" i="0" u="none" strike="noStrike" baseline="0">
                        <a:effectLst/>
                      </a:rPr>
                    </a:br>
                    <a:endParaRPr lang="en-US" sz="1100" b="1"/>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8B9-4E18-B506-CBB2EF691D05}"/>
                </c:ext>
              </c:extLst>
            </c:dLbl>
            <c:dLbl>
              <c:idx val="15"/>
              <c:tx>
                <c:rich>
                  <a:bodyPr/>
                  <a:lstStyle/>
                  <a:p>
                    <a:r>
                      <a:rPr lang="en-US" sz="1100" b="0" i="0" u="none" strike="noStrike" baseline="0">
                        <a:effectLst/>
                      </a:rPr>
                      <a:t>1992</a:t>
                    </a:r>
                  </a:p>
                  <a:p>
                    <a:r>
                      <a:rPr lang="en-US" sz="1100" b="0" i="0" u="none" strike="noStrike" baseline="0">
                        <a:effectLst/>
                      </a:rPr>
                      <a:t>School converts to </a:t>
                    </a:r>
                  </a:p>
                  <a:p>
                    <a:r>
                      <a:rPr lang="en-US" sz="1100" b="1" i="0" u="none" strike="noStrike" baseline="0">
                        <a:effectLst/>
                      </a:rPr>
                      <a:t>Rochelle School of the Arts </a:t>
                    </a:r>
                  </a:p>
                  <a:p>
                    <a:r>
                      <a:rPr lang="en-US" sz="1100" b="0" i="0" u="none" strike="noStrike" baseline="0">
                        <a:effectLst/>
                      </a:rPr>
                      <a:t>magnet school</a:t>
                    </a:r>
                    <a:r>
                      <a:rPr lang="en-US" sz="1100" b="0" i="0" u="none" strike="noStrike" baseline="0"/>
                      <a:t> </a:t>
                    </a:r>
                    <a:endParaRPr lang="en-US" sz="110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8B9-4E18-B506-CBB2EF691D0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c:formatCode>
                <c:ptCount val="19"/>
                <c:pt idx="0">
                  <c:v>1860</c:v>
                </c:pt>
                <c:pt idx="1">
                  <c:v>1867</c:v>
                </c:pt>
                <c:pt idx="2">
                  <c:v>1880</c:v>
                </c:pt>
                <c:pt idx="3">
                  <c:v>1900</c:v>
                </c:pt>
                <c:pt idx="4">
                  <c:v>1910</c:v>
                </c:pt>
                <c:pt idx="5">
                  <c:v>1920</c:v>
                </c:pt>
                <c:pt idx="6">
                  <c:v>1924</c:v>
                </c:pt>
                <c:pt idx="7">
                  <c:v>1927</c:v>
                </c:pt>
                <c:pt idx="8">
                  <c:v>1940</c:v>
                </c:pt>
                <c:pt idx="9">
                  <c:v>1949</c:v>
                </c:pt>
                <c:pt idx="10">
                  <c:v>1951</c:v>
                </c:pt>
                <c:pt idx="11">
                  <c:v>1955</c:v>
                </c:pt>
                <c:pt idx="12">
                  <c:v>1960</c:v>
                </c:pt>
                <c:pt idx="13">
                  <c:v>1969</c:v>
                </c:pt>
                <c:pt idx="14">
                  <c:v>1980</c:v>
                </c:pt>
                <c:pt idx="15">
                  <c:v>1992</c:v>
                </c:pt>
                <c:pt idx="16">
                  <c:v>2000</c:v>
                </c:pt>
                <c:pt idx="17">
                  <c:v>2010</c:v>
                </c:pt>
                <c:pt idx="18">
                  <c:v>2020</c:v>
                </c:pt>
              </c:numCache>
            </c:numRef>
          </c:cat>
          <c:val>
            <c:numRef>
              <c:f>Sheet1!$C$2:$C$20</c:f>
              <c:numCache>
                <c:formatCode>0</c:formatCode>
                <c:ptCount val="19"/>
                <c:pt idx="1">
                  <c:v>2</c:v>
                </c:pt>
                <c:pt idx="6">
                  <c:v>-1</c:v>
                </c:pt>
                <c:pt idx="7">
                  <c:v>1</c:v>
                </c:pt>
                <c:pt idx="9">
                  <c:v>-3</c:v>
                </c:pt>
                <c:pt idx="10">
                  <c:v>3</c:v>
                </c:pt>
                <c:pt idx="11">
                  <c:v>-2</c:v>
                </c:pt>
                <c:pt idx="13">
                  <c:v>2</c:v>
                </c:pt>
                <c:pt idx="15">
                  <c:v>4</c:v>
                </c:pt>
              </c:numCache>
            </c:numRef>
          </c:val>
          <c:extLst>
            <c:ext xmlns:c16="http://schemas.microsoft.com/office/drawing/2014/chart" uri="{C3380CC4-5D6E-409C-BE32-E72D297353CC}">
              <c16:uniqueId val="{0000000E-A8B9-4E18-B506-CBB2EF691D05}"/>
            </c:ext>
          </c:extLst>
        </c:ser>
        <c:ser>
          <c:idx val="1"/>
          <c:order val="1"/>
          <c:spPr>
            <a:solidFill>
              <a:schemeClr val="accent2"/>
            </a:solidFill>
            <a:ln>
              <a:noFill/>
            </a:ln>
            <a:effectLst/>
          </c:spPr>
          <c:invertIfNegative val="0"/>
          <c:dLbls>
            <c:delete val="1"/>
          </c:dLbls>
          <c:cat>
            <c:numRef>
              <c:f>Sheet1!$A$2:$A$20</c:f>
              <c:numCache>
                <c:formatCode>@</c:formatCode>
                <c:ptCount val="19"/>
                <c:pt idx="0">
                  <c:v>1860</c:v>
                </c:pt>
                <c:pt idx="1">
                  <c:v>1867</c:v>
                </c:pt>
                <c:pt idx="2">
                  <c:v>1880</c:v>
                </c:pt>
                <c:pt idx="3">
                  <c:v>1900</c:v>
                </c:pt>
                <c:pt idx="4">
                  <c:v>1910</c:v>
                </c:pt>
                <c:pt idx="5">
                  <c:v>1920</c:v>
                </c:pt>
                <c:pt idx="6">
                  <c:v>1924</c:v>
                </c:pt>
                <c:pt idx="7">
                  <c:v>1927</c:v>
                </c:pt>
                <c:pt idx="8">
                  <c:v>1940</c:v>
                </c:pt>
                <c:pt idx="9">
                  <c:v>1949</c:v>
                </c:pt>
                <c:pt idx="10">
                  <c:v>1951</c:v>
                </c:pt>
                <c:pt idx="11">
                  <c:v>1955</c:v>
                </c:pt>
                <c:pt idx="12">
                  <c:v>1960</c:v>
                </c:pt>
                <c:pt idx="13">
                  <c:v>1969</c:v>
                </c:pt>
                <c:pt idx="14">
                  <c:v>1980</c:v>
                </c:pt>
                <c:pt idx="15">
                  <c:v>1992</c:v>
                </c:pt>
                <c:pt idx="16">
                  <c:v>2000</c:v>
                </c:pt>
                <c:pt idx="17">
                  <c:v>2010</c:v>
                </c:pt>
                <c:pt idx="18">
                  <c:v>2020</c:v>
                </c:pt>
              </c:numCache>
            </c:numRef>
          </c:cat>
          <c:val>
            <c:numRef>
              <c:f>Sheet1!$B$3</c:f>
              <c:numCache>
                <c:formatCode>General</c:formatCode>
                <c:ptCount val="1"/>
                <c:pt idx="0">
                  <c:v>0</c:v>
                </c:pt>
              </c:numCache>
            </c:numRef>
          </c:val>
          <c:extLst>
            <c:ext xmlns:c16="http://schemas.microsoft.com/office/drawing/2014/chart" uri="{C3380CC4-5D6E-409C-BE32-E72D297353CC}">
              <c16:uniqueId val="{0000000F-A8B9-4E18-B506-CBB2EF691D05}"/>
            </c:ext>
          </c:extLst>
        </c:ser>
        <c:dLbls>
          <c:dLblPos val="outEnd"/>
          <c:showLegendKey val="0"/>
          <c:showVal val="1"/>
          <c:showCatName val="0"/>
          <c:showSerName val="0"/>
          <c:showPercent val="0"/>
          <c:showBubbleSize val="0"/>
        </c:dLbls>
        <c:gapWidth val="219"/>
        <c:overlap val="-27"/>
        <c:axId val="1314742799"/>
        <c:axId val="1430267503"/>
      </c:barChart>
      <c:catAx>
        <c:axId val="1314742799"/>
        <c:scaling>
          <c:orientation val="minMax"/>
        </c:scaling>
        <c:delete val="0"/>
        <c:axPos val="b"/>
        <c:numFmt formatCode="@" sourceLinked="1"/>
        <c:majorTickMark val="none"/>
        <c:minorTickMark val="none"/>
        <c:tickLblPos val="nextTo"/>
        <c:spPr>
          <a:noFill/>
          <a:ln w="38100" cap="flat" cmpd="sng" algn="ctr">
            <a:solidFill>
              <a:srgbClr val="FF0000"/>
            </a:solidFill>
            <a:round/>
            <a:headEnd type="none" w="med" len="med"/>
            <a:tailEnd type="triangle" w="med" len="me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0267503"/>
        <c:crosses val="autoZero"/>
        <c:auto val="1"/>
        <c:lblAlgn val="ctr"/>
        <c:lblOffset val="100"/>
        <c:noMultiLvlLbl val="0"/>
      </c:catAx>
      <c:valAx>
        <c:axId val="1430267503"/>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1314742799"/>
        <c:crosses val="autoZero"/>
        <c:crossBetween val="between"/>
      </c:valAx>
      <c:spPr>
        <a:noFill/>
        <a:ln>
          <a:noFill/>
        </a:ln>
        <a:effectLst/>
      </c:spPr>
    </c:plotArea>
    <c:plotVisOnly val="1"/>
    <c:dispBlanksAs val="gap"/>
    <c:showDLblsOverMax val="0"/>
  </c:chart>
  <c:spPr>
    <a:solidFill>
      <a:schemeClr val="bg1"/>
    </a:solidFill>
    <a:ln w="76200" cap="flat" cmpd="sng" algn="ctr">
      <a:solidFill>
        <a:schemeClr val="accent1">
          <a:lumMod val="50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77246C-6EB3-4A7D-9FED-8B31CC8FC632}"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5F8B6-0BBA-4FB1-A3A7-AEEA38C143FA}" type="slidenum">
              <a:rPr lang="en-US" smtClean="0"/>
              <a:t>‹#›</a:t>
            </a:fld>
            <a:endParaRPr lang="en-US"/>
          </a:p>
        </p:txBody>
      </p:sp>
    </p:spTree>
    <p:extLst>
      <p:ext uri="{BB962C8B-B14F-4D97-AF65-F5344CB8AC3E}">
        <p14:creationId xmlns:p14="http://schemas.microsoft.com/office/powerpoint/2010/main" val="203284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77246C-6EB3-4A7D-9FED-8B31CC8FC632}"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5F8B6-0BBA-4FB1-A3A7-AEEA38C143FA}" type="slidenum">
              <a:rPr lang="en-US" smtClean="0"/>
              <a:t>‹#›</a:t>
            </a:fld>
            <a:endParaRPr lang="en-US"/>
          </a:p>
        </p:txBody>
      </p:sp>
    </p:spTree>
    <p:extLst>
      <p:ext uri="{BB962C8B-B14F-4D97-AF65-F5344CB8AC3E}">
        <p14:creationId xmlns:p14="http://schemas.microsoft.com/office/powerpoint/2010/main" val="2554561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77246C-6EB3-4A7D-9FED-8B31CC8FC632}"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5F8B6-0BBA-4FB1-A3A7-AEEA38C143FA}" type="slidenum">
              <a:rPr lang="en-US" smtClean="0"/>
              <a:t>‹#›</a:t>
            </a:fld>
            <a:endParaRPr lang="en-US"/>
          </a:p>
        </p:txBody>
      </p:sp>
    </p:spTree>
    <p:extLst>
      <p:ext uri="{BB962C8B-B14F-4D97-AF65-F5344CB8AC3E}">
        <p14:creationId xmlns:p14="http://schemas.microsoft.com/office/powerpoint/2010/main" val="2045199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77246C-6EB3-4A7D-9FED-8B31CC8FC632}"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5F8B6-0BBA-4FB1-A3A7-AEEA38C143FA}"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42792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77246C-6EB3-4A7D-9FED-8B31CC8FC632}"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5F8B6-0BBA-4FB1-A3A7-AEEA38C143FA}" type="slidenum">
              <a:rPr lang="en-US" smtClean="0"/>
              <a:t>‹#›</a:t>
            </a:fld>
            <a:endParaRPr lang="en-US"/>
          </a:p>
        </p:txBody>
      </p:sp>
    </p:spTree>
    <p:extLst>
      <p:ext uri="{BB962C8B-B14F-4D97-AF65-F5344CB8AC3E}">
        <p14:creationId xmlns:p14="http://schemas.microsoft.com/office/powerpoint/2010/main" val="2893339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277246C-6EB3-4A7D-9FED-8B31CC8FC632}" type="datetimeFigureOut">
              <a:rPr lang="en-US" smtClean="0"/>
              <a:t>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05F8B6-0BBA-4FB1-A3A7-AEEA38C143FA}" type="slidenum">
              <a:rPr lang="en-US" smtClean="0"/>
              <a:t>‹#›</a:t>
            </a:fld>
            <a:endParaRPr lang="en-US"/>
          </a:p>
        </p:txBody>
      </p:sp>
    </p:spTree>
    <p:extLst>
      <p:ext uri="{BB962C8B-B14F-4D97-AF65-F5344CB8AC3E}">
        <p14:creationId xmlns:p14="http://schemas.microsoft.com/office/powerpoint/2010/main" val="1986376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277246C-6EB3-4A7D-9FED-8B31CC8FC632}" type="datetimeFigureOut">
              <a:rPr lang="en-US" smtClean="0"/>
              <a:t>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05F8B6-0BBA-4FB1-A3A7-AEEA38C143FA}" type="slidenum">
              <a:rPr lang="en-US" smtClean="0"/>
              <a:t>‹#›</a:t>
            </a:fld>
            <a:endParaRPr lang="en-US"/>
          </a:p>
        </p:txBody>
      </p:sp>
    </p:spTree>
    <p:extLst>
      <p:ext uri="{BB962C8B-B14F-4D97-AF65-F5344CB8AC3E}">
        <p14:creationId xmlns:p14="http://schemas.microsoft.com/office/powerpoint/2010/main" val="20885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77246C-6EB3-4A7D-9FED-8B31CC8FC632}"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5F8B6-0BBA-4FB1-A3A7-AEEA38C143FA}" type="slidenum">
              <a:rPr lang="en-US" smtClean="0"/>
              <a:t>‹#›</a:t>
            </a:fld>
            <a:endParaRPr lang="en-US"/>
          </a:p>
        </p:txBody>
      </p:sp>
    </p:spTree>
    <p:extLst>
      <p:ext uri="{BB962C8B-B14F-4D97-AF65-F5344CB8AC3E}">
        <p14:creationId xmlns:p14="http://schemas.microsoft.com/office/powerpoint/2010/main" val="2199870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77246C-6EB3-4A7D-9FED-8B31CC8FC632}"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5F8B6-0BBA-4FB1-A3A7-AEEA38C143FA}" type="slidenum">
              <a:rPr lang="en-US" smtClean="0"/>
              <a:t>‹#›</a:t>
            </a:fld>
            <a:endParaRPr lang="en-US"/>
          </a:p>
        </p:txBody>
      </p:sp>
    </p:spTree>
    <p:extLst>
      <p:ext uri="{BB962C8B-B14F-4D97-AF65-F5344CB8AC3E}">
        <p14:creationId xmlns:p14="http://schemas.microsoft.com/office/powerpoint/2010/main" val="1238965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77246C-6EB3-4A7D-9FED-8B31CC8FC632}"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5F8B6-0BBA-4FB1-A3A7-AEEA38C143FA}" type="slidenum">
              <a:rPr lang="en-US" smtClean="0"/>
              <a:t>‹#›</a:t>
            </a:fld>
            <a:endParaRPr lang="en-US"/>
          </a:p>
        </p:txBody>
      </p:sp>
    </p:spTree>
    <p:extLst>
      <p:ext uri="{BB962C8B-B14F-4D97-AF65-F5344CB8AC3E}">
        <p14:creationId xmlns:p14="http://schemas.microsoft.com/office/powerpoint/2010/main" val="277612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77246C-6EB3-4A7D-9FED-8B31CC8FC632}"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5F8B6-0BBA-4FB1-A3A7-AEEA38C143FA}" type="slidenum">
              <a:rPr lang="en-US" smtClean="0"/>
              <a:t>‹#›</a:t>
            </a:fld>
            <a:endParaRPr lang="en-US"/>
          </a:p>
        </p:txBody>
      </p:sp>
    </p:spTree>
    <p:extLst>
      <p:ext uri="{BB962C8B-B14F-4D97-AF65-F5344CB8AC3E}">
        <p14:creationId xmlns:p14="http://schemas.microsoft.com/office/powerpoint/2010/main" val="1619234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77246C-6EB3-4A7D-9FED-8B31CC8FC632}"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5F8B6-0BBA-4FB1-A3A7-AEEA38C143FA}" type="slidenum">
              <a:rPr lang="en-US" smtClean="0"/>
              <a:t>‹#›</a:t>
            </a:fld>
            <a:endParaRPr lang="en-US"/>
          </a:p>
        </p:txBody>
      </p:sp>
    </p:spTree>
    <p:extLst>
      <p:ext uri="{BB962C8B-B14F-4D97-AF65-F5344CB8AC3E}">
        <p14:creationId xmlns:p14="http://schemas.microsoft.com/office/powerpoint/2010/main" val="1570418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77246C-6EB3-4A7D-9FED-8B31CC8FC632}" type="datetimeFigureOut">
              <a:rPr lang="en-US" smtClean="0"/>
              <a:t>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05F8B6-0BBA-4FB1-A3A7-AEEA38C143FA}" type="slidenum">
              <a:rPr lang="en-US" smtClean="0"/>
              <a:t>‹#›</a:t>
            </a:fld>
            <a:endParaRPr lang="en-US"/>
          </a:p>
        </p:txBody>
      </p:sp>
    </p:spTree>
    <p:extLst>
      <p:ext uri="{BB962C8B-B14F-4D97-AF65-F5344CB8AC3E}">
        <p14:creationId xmlns:p14="http://schemas.microsoft.com/office/powerpoint/2010/main" val="3562298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77246C-6EB3-4A7D-9FED-8B31CC8FC632}" type="datetimeFigureOut">
              <a:rPr lang="en-US" smtClean="0"/>
              <a:t>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05F8B6-0BBA-4FB1-A3A7-AEEA38C143FA}" type="slidenum">
              <a:rPr lang="en-US" smtClean="0"/>
              <a:t>‹#›</a:t>
            </a:fld>
            <a:endParaRPr lang="en-US"/>
          </a:p>
        </p:txBody>
      </p:sp>
    </p:spTree>
    <p:extLst>
      <p:ext uri="{BB962C8B-B14F-4D97-AF65-F5344CB8AC3E}">
        <p14:creationId xmlns:p14="http://schemas.microsoft.com/office/powerpoint/2010/main" val="629825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7246C-6EB3-4A7D-9FED-8B31CC8FC632}" type="datetimeFigureOut">
              <a:rPr lang="en-US" smtClean="0"/>
              <a:t>2/11/2020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05F8B6-0BBA-4FB1-A3A7-AEEA38C143FA}" type="slidenum">
              <a:rPr lang="en-US" smtClean="0"/>
              <a:t>‹#›</a:t>
            </a:fld>
            <a:endParaRPr lang="en-US"/>
          </a:p>
        </p:txBody>
      </p:sp>
    </p:spTree>
    <p:extLst>
      <p:ext uri="{BB962C8B-B14F-4D97-AF65-F5344CB8AC3E}">
        <p14:creationId xmlns:p14="http://schemas.microsoft.com/office/powerpoint/2010/main" val="3942591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77246C-6EB3-4A7D-9FED-8B31CC8FC632}"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5F8B6-0BBA-4FB1-A3A7-AEEA38C143FA}" type="slidenum">
              <a:rPr lang="en-US" smtClean="0"/>
              <a:t>‹#›</a:t>
            </a:fld>
            <a:endParaRPr lang="en-US"/>
          </a:p>
        </p:txBody>
      </p:sp>
    </p:spTree>
    <p:extLst>
      <p:ext uri="{BB962C8B-B14F-4D97-AF65-F5344CB8AC3E}">
        <p14:creationId xmlns:p14="http://schemas.microsoft.com/office/powerpoint/2010/main" val="3472788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77246C-6EB3-4A7D-9FED-8B31CC8FC632}"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5F8B6-0BBA-4FB1-A3A7-AEEA38C143FA}" type="slidenum">
              <a:rPr lang="en-US" smtClean="0"/>
              <a:t>‹#›</a:t>
            </a:fld>
            <a:endParaRPr lang="en-US"/>
          </a:p>
        </p:txBody>
      </p:sp>
    </p:spTree>
    <p:extLst>
      <p:ext uri="{BB962C8B-B14F-4D97-AF65-F5344CB8AC3E}">
        <p14:creationId xmlns:p14="http://schemas.microsoft.com/office/powerpoint/2010/main" val="274228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277246C-6EB3-4A7D-9FED-8B31CC8FC632}" type="datetimeFigureOut">
              <a:rPr lang="en-US" smtClean="0"/>
              <a:t>2/11/2020</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805F8B6-0BBA-4FB1-A3A7-AEEA38C143FA}" type="slidenum">
              <a:rPr lang="en-US" smtClean="0"/>
              <a:t>‹#›</a:t>
            </a:fld>
            <a:endParaRPr lang="en-US"/>
          </a:p>
        </p:txBody>
      </p:sp>
    </p:spTree>
    <p:extLst>
      <p:ext uri="{BB962C8B-B14F-4D97-AF65-F5344CB8AC3E}">
        <p14:creationId xmlns:p14="http://schemas.microsoft.com/office/powerpoint/2010/main" val="3976460969"/>
      </p:ext>
    </p:extLst>
  </p:cSld>
  <p:clrMap bg1="dk1" tx1="lt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8050B-B646-48E5-BB09-B112BC97CCE5}"/>
              </a:ext>
            </a:extLst>
          </p:cNvPr>
          <p:cNvSpPr>
            <a:spLocks noGrp="1"/>
          </p:cNvSpPr>
          <p:nvPr>
            <p:ph type="ctrTitle"/>
          </p:nvPr>
        </p:nvSpPr>
        <p:spPr/>
        <p:txBody>
          <a:bodyPr/>
          <a:lstStyle/>
          <a:p>
            <a:r>
              <a:rPr lang="en-US" dirty="0"/>
              <a:t>The special History of Rochelle School of the Arts</a:t>
            </a:r>
          </a:p>
        </p:txBody>
      </p:sp>
      <p:sp>
        <p:nvSpPr>
          <p:cNvPr id="3" name="Subtitle 2">
            <a:extLst>
              <a:ext uri="{FF2B5EF4-FFF2-40B4-BE49-F238E27FC236}">
                <a16:creationId xmlns:a16="http://schemas.microsoft.com/office/drawing/2014/main" id="{575D72B9-EBFC-41EB-B96C-1F85EC44BEFA}"/>
              </a:ext>
            </a:extLst>
          </p:cNvPr>
          <p:cNvSpPr>
            <a:spLocks noGrp="1"/>
          </p:cNvSpPr>
          <p:nvPr>
            <p:ph type="subTitle" idx="1"/>
          </p:nvPr>
        </p:nvSpPr>
        <p:spPr>
          <a:xfrm>
            <a:off x="1595269" y="4628270"/>
            <a:ext cx="9001462" cy="629529"/>
          </a:xfrm>
        </p:spPr>
        <p:txBody>
          <a:bodyPr/>
          <a:lstStyle/>
          <a:p>
            <a:r>
              <a:rPr lang="en-US" dirty="0"/>
              <a:t>Nov. 21, 2019</a:t>
            </a:r>
          </a:p>
        </p:txBody>
      </p:sp>
    </p:spTree>
    <p:extLst>
      <p:ext uri="{BB962C8B-B14F-4D97-AF65-F5344CB8AC3E}">
        <p14:creationId xmlns:p14="http://schemas.microsoft.com/office/powerpoint/2010/main" val="2565308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89341-CB41-419B-86D9-DA5893777C89}"/>
              </a:ext>
            </a:extLst>
          </p:cNvPr>
          <p:cNvSpPr>
            <a:spLocks noGrp="1"/>
          </p:cNvSpPr>
          <p:nvPr>
            <p:ph type="title"/>
          </p:nvPr>
        </p:nvSpPr>
        <p:spPr/>
        <p:txBody>
          <a:bodyPr>
            <a:normAutofit/>
          </a:bodyPr>
          <a:lstStyle/>
          <a:p>
            <a:r>
              <a:rPr lang="en-US" sz="4400" dirty="0"/>
              <a:t>legacy</a:t>
            </a:r>
          </a:p>
        </p:txBody>
      </p:sp>
      <p:sp>
        <p:nvSpPr>
          <p:cNvPr id="3" name="Content Placeholder 2">
            <a:extLst>
              <a:ext uri="{FF2B5EF4-FFF2-40B4-BE49-F238E27FC236}">
                <a16:creationId xmlns:a16="http://schemas.microsoft.com/office/drawing/2014/main" id="{2BB90862-F0C7-451F-8CA8-76C48C43DD06}"/>
              </a:ext>
            </a:extLst>
          </p:cNvPr>
          <p:cNvSpPr>
            <a:spLocks noGrp="1"/>
          </p:cNvSpPr>
          <p:nvPr>
            <p:ph idx="1"/>
          </p:nvPr>
        </p:nvSpPr>
        <p:spPr>
          <a:xfrm>
            <a:off x="913795" y="2096063"/>
            <a:ext cx="10353762" cy="4397501"/>
          </a:xfrm>
        </p:spPr>
        <p:txBody>
          <a:bodyPr>
            <a:normAutofit/>
          </a:bodyPr>
          <a:lstStyle/>
          <a:p>
            <a:r>
              <a:rPr lang="en-US" sz="3200" dirty="0">
                <a:effectLst/>
              </a:rPr>
              <a:t>Something received from an </a:t>
            </a:r>
          </a:p>
          <a:p>
            <a:pPr marL="0" indent="0">
              <a:buNone/>
            </a:pPr>
            <a:r>
              <a:rPr lang="en-US" sz="3200" dirty="0">
                <a:solidFill>
                  <a:srgbClr val="FFFF00"/>
                </a:solidFill>
                <a:effectLst/>
              </a:rPr>
              <a:t>	ancestor </a:t>
            </a:r>
            <a:r>
              <a:rPr lang="en-US" sz="3200" dirty="0">
                <a:effectLst/>
              </a:rPr>
              <a:t>(</a:t>
            </a:r>
            <a:r>
              <a:rPr lang="en-US" sz="3200" i="1" dirty="0">
                <a:effectLst/>
              </a:rPr>
              <a:t>a family member who lived before you</a:t>
            </a:r>
            <a:r>
              <a:rPr lang="en-US" sz="3200" dirty="0">
                <a:effectLst/>
              </a:rPr>
              <a:t>)</a:t>
            </a:r>
          </a:p>
          <a:p>
            <a:pPr marL="0" indent="0">
              <a:buNone/>
            </a:pPr>
            <a:r>
              <a:rPr lang="en-US" sz="3200" dirty="0">
                <a:effectLst/>
              </a:rPr>
              <a:t>	or from a </a:t>
            </a:r>
            <a:r>
              <a:rPr lang="en-US" sz="3200" dirty="0">
                <a:solidFill>
                  <a:srgbClr val="FFFF00"/>
                </a:solidFill>
                <a:effectLst/>
              </a:rPr>
              <a:t>predecessor</a:t>
            </a:r>
            <a:r>
              <a:rPr lang="en-US" sz="3200" dirty="0">
                <a:effectLst/>
              </a:rPr>
              <a:t> (</a:t>
            </a:r>
            <a:r>
              <a:rPr lang="en-US" sz="3200" i="1" dirty="0">
                <a:effectLst/>
              </a:rPr>
              <a:t>someone who came 	before you</a:t>
            </a:r>
            <a:r>
              <a:rPr lang="en-US" sz="3200" dirty="0">
                <a:effectLst/>
              </a:rPr>
              <a:t>) from the past, or</a:t>
            </a:r>
          </a:p>
          <a:p>
            <a:r>
              <a:rPr lang="en-US" sz="3200" dirty="0"/>
              <a:t>Ideas or experiences handed down from those who came before us</a:t>
            </a:r>
          </a:p>
        </p:txBody>
      </p:sp>
    </p:spTree>
    <p:extLst>
      <p:ext uri="{BB962C8B-B14F-4D97-AF65-F5344CB8AC3E}">
        <p14:creationId xmlns:p14="http://schemas.microsoft.com/office/powerpoint/2010/main" val="135164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97B7A-254E-4D92-B576-8396E9863EC3}"/>
              </a:ext>
            </a:extLst>
          </p:cNvPr>
          <p:cNvSpPr>
            <a:spLocks noGrp="1"/>
          </p:cNvSpPr>
          <p:nvPr>
            <p:ph type="title"/>
          </p:nvPr>
        </p:nvSpPr>
        <p:spPr/>
        <p:txBody>
          <a:bodyPr/>
          <a:lstStyle/>
          <a:p>
            <a:r>
              <a:rPr lang="en-US" dirty="0"/>
              <a:t>Special guests</a:t>
            </a:r>
          </a:p>
        </p:txBody>
      </p:sp>
      <p:sp>
        <p:nvSpPr>
          <p:cNvPr id="3" name="Content Placeholder 2">
            <a:extLst>
              <a:ext uri="{FF2B5EF4-FFF2-40B4-BE49-F238E27FC236}">
                <a16:creationId xmlns:a16="http://schemas.microsoft.com/office/drawing/2014/main" id="{33BB4C50-DF06-4FBF-A64F-C483F9FF7D84}"/>
              </a:ext>
            </a:extLst>
          </p:cNvPr>
          <p:cNvSpPr>
            <a:spLocks noGrp="1"/>
          </p:cNvSpPr>
          <p:nvPr>
            <p:ph idx="1"/>
          </p:nvPr>
        </p:nvSpPr>
        <p:spPr/>
        <p:txBody>
          <a:bodyPr>
            <a:noAutofit/>
          </a:bodyPr>
          <a:lstStyle/>
          <a:p>
            <a:r>
              <a:rPr lang="en-US" sz="2800" dirty="0">
                <a:solidFill>
                  <a:srgbClr val="FFFF00"/>
                </a:solidFill>
              </a:rPr>
              <a:t>Mr. Terry Coney</a:t>
            </a:r>
            <a:r>
              <a:rPr lang="en-US" sz="2800" dirty="0"/>
              <a:t>, Rochelle and Washington Park Alumni Association Vice President</a:t>
            </a:r>
          </a:p>
          <a:p>
            <a:r>
              <a:rPr lang="en-US" sz="2800" dirty="0">
                <a:solidFill>
                  <a:srgbClr val="FFFF00"/>
                </a:solidFill>
              </a:rPr>
              <a:t>Mrs. Rosa Hughes</a:t>
            </a:r>
            <a:r>
              <a:rPr lang="en-US" sz="2800" dirty="0"/>
              <a:t>, a 1969 graduate of Rochelle High School</a:t>
            </a:r>
          </a:p>
          <a:p>
            <a:r>
              <a:rPr lang="en-US" sz="2800" dirty="0">
                <a:solidFill>
                  <a:srgbClr val="FFFF00"/>
                </a:solidFill>
              </a:rPr>
              <a:t>Reverend Edgar T. Pickett</a:t>
            </a:r>
            <a:r>
              <a:rPr lang="en-US" sz="2800" dirty="0"/>
              <a:t>, a Rochelle High School and Lakeland High School graduate.</a:t>
            </a:r>
          </a:p>
        </p:txBody>
      </p:sp>
    </p:spTree>
    <p:extLst>
      <p:ext uri="{BB962C8B-B14F-4D97-AF65-F5344CB8AC3E}">
        <p14:creationId xmlns:p14="http://schemas.microsoft.com/office/powerpoint/2010/main" val="511071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A3D61-6E3B-4670-B262-22799B5B42AD}"/>
              </a:ext>
            </a:extLst>
          </p:cNvPr>
          <p:cNvSpPr>
            <a:spLocks noGrp="1"/>
          </p:cNvSpPr>
          <p:nvPr>
            <p:ph type="title"/>
          </p:nvPr>
        </p:nvSpPr>
        <p:spPr>
          <a:xfrm>
            <a:off x="935531" y="103164"/>
            <a:ext cx="10353761" cy="951914"/>
          </a:xfrm>
        </p:spPr>
        <p:txBody>
          <a:bodyPr/>
          <a:lstStyle/>
          <a:p>
            <a:r>
              <a:rPr lang="en-US" dirty="0"/>
              <a:t>A timeline of Rochelle</a:t>
            </a:r>
          </a:p>
        </p:txBody>
      </p:sp>
      <p:graphicFrame>
        <p:nvGraphicFramePr>
          <p:cNvPr id="6" name="Content Placeholder 5">
            <a:extLst>
              <a:ext uri="{FF2B5EF4-FFF2-40B4-BE49-F238E27FC236}">
                <a16:creationId xmlns:a16="http://schemas.microsoft.com/office/drawing/2014/main" id="{A0BE8AB7-41C0-A84C-BE26-D57E1ACB16B1}"/>
              </a:ext>
            </a:extLst>
          </p:cNvPr>
          <p:cNvGraphicFramePr>
            <a:graphicFrameLocks noGrp="1"/>
          </p:cNvGraphicFramePr>
          <p:nvPr>
            <p:ph idx="1"/>
            <p:extLst>
              <p:ext uri="{D42A27DB-BD31-4B8C-83A1-F6EECF244321}">
                <p14:modId xmlns:p14="http://schemas.microsoft.com/office/powerpoint/2010/main" val="3461340835"/>
              </p:ext>
            </p:extLst>
          </p:nvPr>
        </p:nvGraphicFramePr>
        <p:xfrm>
          <a:off x="154745" y="1294228"/>
          <a:ext cx="11915335" cy="52894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6547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EEF25-E6A7-4A0D-8402-97795C421F1B}"/>
              </a:ext>
            </a:extLst>
          </p:cNvPr>
          <p:cNvSpPr>
            <a:spLocks noGrp="1"/>
          </p:cNvSpPr>
          <p:nvPr>
            <p:ph type="title"/>
          </p:nvPr>
        </p:nvSpPr>
        <p:spPr>
          <a:xfrm>
            <a:off x="913795" y="379828"/>
            <a:ext cx="10353761" cy="1556093"/>
          </a:xfrm>
        </p:spPr>
        <p:txBody>
          <a:bodyPr>
            <a:normAutofit fontScale="90000"/>
          </a:bodyPr>
          <a:lstStyle/>
          <a:p>
            <a:br>
              <a:rPr lang="en-US" dirty="0">
                <a:effectLst/>
              </a:rPr>
            </a:br>
            <a:r>
              <a:rPr lang="en-US" dirty="0">
                <a:effectLst/>
              </a:rPr>
              <a:t>Professor William A. Rochelle</a:t>
            </a:r>
            <a:br>
              <a:rPr lang="en-US" dirty="0">
                <a:effectLst/>
              </a:rPr>
            </a:br>
            <a:r>
              <a:rPr lang="en-US" dirty="0">
                <a:effectLst/>
              </a:rPr>
              <a:t> February 1, 1867 – August 28, 1955</a:t>
            </a:r>
            <a:br>
              <a:rPr lang="en-US" dirty="0">
                <a:effectLst/>
              </a:rPr>
            </a:br>
            <a:r>
              <a:rPr lang="en-US" dirty="0">
                <a:effectLst/>
              </a:rPr>
              <a:t> </a:t>
            </a:r>
            <a:br>
              <a:rPr lang="en-US" dirty="0">
                <a:effectLst/>
              </a:rPr>
            </a:br>
            <a:endParaRPr lang="en-US" dirty="0"/>
          </a:p>
        </p:txBody>
      </p:sp>
      <p:sp>
        <p:nvSpPr>
          <p:cNvPr id="3" name="Content Placeholder 2">
            <a:extLst>
              <a:ext uri="{FF2B5EF4-FFF2-40B4-BE49-F238E27FC236}">
                <a16:creationId xmlns:a16="http://schemas.microsoft.com/office/drawing/2014/main" id="{4ACE419E-0F82-45C2-A1BB-C3EA610C6022}"/>
              </a:ext>
            </a:extLst>
          </p:cNvPr>
          <p:cNvSpPr>
            <a:spLocks noGrp="1"/>
          </p:cNvSpPr>
          <p:nvPr>
            <p:ph idx="1"/>
          </p:nvPr>
        </p:nvSpPr>
        <p:spPr>
          <a:xfrm>
            <a:off x="913795" y="1533378"/>
            <a:ext cx="10353762" cy="4944794"/>
          </a:xfrm>
        </p:spPr>
        <p:txBody>
          <a:bodyPr>
            <a:normAutofit/>
          </a:bodyPr>
          <a:lstStyle/>
          <a:p>
            <a:pPr marL="0" indent="0">
              <a:buNone/>
            </a:pPr>
            <a:endParaRPr lang="en-US" dirty="0">
              <a:effectLst/>
            </a:endParaRPr>
          </a:p>
          <a:p>
            <a:r>
              <a:rPr lang="en-US" dirty="0">
                <a:effectLst/>
              </a:rPr>
              <a:t>William Rochelle was born on a boat that was traveling on the St. John’s River while his family was on the way to Lakeland, Florida.  He earned credits from what is now Florida A &amp; M University in Tallahassee and also completed advanced coursework at Hampton Institute in Hampton, Virginia.  </a:t>
            </a:r>
          </a:p>
          <a:p>
            <a:endParaRPr lang="en-US" dirty="0">
              <a:effectLst/>
            </a:endParaRPr>
          </a:p>
          <a:p>
            <a:r>
              <a:rPr lang="en-US" dirty="0">
                <a:effectLst/>
              </a:rPr>
              <a:t>Mr. Rochelle was a member of the St. James Lodge of Masons, Independent Pallbearers, the Teachers’ Association, and the Negro Chamber of Commerce. Mr. Rochelle founded the Negro Boy Scouts in Lakeland and was active in the Red Cross, Community Chest, and other community causes. He was a founding member of the Foster Memorial Methodist Church and was one the church’s trustees.</a:t>
            </a:r>
          </a:p>
          <a:p>
            <a:endParaRPr lang="en-US" dirty="0">
              <a:effectLst/>
            </a:endParaRPr>
          </a:p>
          <a:p>
            <a:endParaRPr lang="en-US" dirty="0"/>
          </a:p>
        </p:txBody>
      </p:sp>
    </p:spTree>
    <p:extLst>
      <p:ext uri="{BB962C8B-B14F-4D97-AF65-F5344CB8AC3E}">
        <p14:creationId xmlns:p14="http://schemas.microsoft.com/office/powerpoint/2010/main" val="2306288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9F8A95-C8F2-45F4-9DA0-0261A6D5E71B}"/>
              </a:ext>
            </a:extLst>
          </p:cNvPr>
          <p:cNvSpPr>
            <a:spLocks noGrp="1"/>
          </p:cNvSpPr>
          <p:nvPr>
            <p:ph idx="1"/>
          </p:nvPr>
        </p:nvSpPr>
        <p:spPr>
          <a:xfrm>
            <a:off x="562708" y="661182"/>
            <a:ext cx="11043138" cy="5528603"/>
          </a:xfrm>
        </p:spPr>
        <p:txBody>
          <a:bodyPr>
            <a:normAutofit/>
          </a:bodyPr>
          <a:lstStyle/>
          <a:p>
            <a:r>
              <a:rPr lang="en-US" dirty="0">
                <a:effectLst/>
              </a:rPr>
              <a:t>He was active in racial and inter-racial movements in Lakeland and he was awarded a citation for his work in educational community activities by the Negro Chamber of Commerce. </a:t>
            </a:r>
          </a:p>
          <a:p>
            <a:pPr marL="0" indent="0">
              <a:buNone/>
            </a:pPr>
            <a:endParaRPr lang="en-US" dirty="0">
              <a:effectLst/>
            </a:endParaRPr>
          </a:p>
          <a:p>
            <a:r>
              <a:rPr lang="en-US" dirty="0">
                <a:effectLst/>
              </a:rPr>
              <a:t>Mr. Rochelle was 89 when he died at Morrell Memorial Hospital (later Lakeland Memorial Hospital and now Lakeland Regional Medical Center). He was laid to rest at the Tiger Flowers Cemetery in Lakeland next to his wife, Lucy Rochelle (April 1, 1868-August 6, 1955).  He also had a brother, Elder Stamper and a sister, Dr. Emma Wheeler.  </a:t>
            </a:r>
          </a:p>
          <a:p>
            <a:pPr marL="0" indent="0">
              <a:buNone/>
            </a:pPr>
            <a:endParaRPr lang="en-US" dirty="0">
              <a:effectLst/>
            </a:endParaRPr>
          </a:p>
          <a:p>
            <a:r>
              <a:rPr lang="en-US" dirty="0">
                <a:effectLst/>
              </a:rPr>
              <a:t>He spent 55 years in the field of education and 22 of those were as principal of Washington Park High School. The school’s name was changed in 1949 to Rochelle High School in honor of Mr. Rochelle and his contributions to education.</a:t>
            </a:r>
          </a:p>
          <a:p>
            <a:endParaRPr lang="en-US" dirty="0"/>
          </a:p>
        </p:txBody>
      </p:sp>
    </p:spTree>
    <p:extLst>
      <p:ext uri="{BB962C8B-B14F-4D97-AF65-F5344CB8AC3E}">
        <p14:creationId xmlns:p14="http://schemas.microsoft.com/office/powerpoint/2010/main" val="655592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53A53-58B3-4444-956B-93D3488C5664}"/>
              </a:ext>
            </a:extLst>
          </p:cNvPr>
          <p:cNvSpPr>
            <a:spLocks noGrp="1"/>
          </p:cNvSpPr>
          <p:nvPr>
            <p:ph type="title"/>
          </p:nvPr>
        </p:nvSpPr>
        <p:spPr/>
        <p:txBody>
          <a:bodyPr/>
          <a:lstStyle/>
          <a:p>
            <a:r>
              <a:rPr lang="en-US" dirty="0"/>
              <a:t>Special presentations</a:t>
            </a:r>
          </a:p>
        </p:txBody>
      </p:sp>
      <p:pic>
        <p:nvPicPr>
          <p:cNvPr id="5" name="Content Placeholder 4" descr="A close up of text on a white background&#10;&#10;Description automatically generated">
            <a:extLst>
              <a:ext uri="{FF2B5EF4-FFF2-40B4-BE49-F238E27FC236}">
                <a16:creationId xmlns:a16="http://schemas.microsoft.com/office/drawing/2014/main" id="{129AFB2A-2E95-4774-845B-DFC59549BF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4792413">
            <a:off x="1184759" y="2726901"/>
            <a:ext cx="4318907" cy="3239180"/>
          </a:xfrm>
        </p:spPr>
      </p:pic>
      <p:pic>
        <p:nvPicPr>
          <p:cNvPr id="7" name="Picture 6" descr="A picture containing building, photo, sitting, covered&#10;&#10;Description automatically generated">
            <a:extLst>
              <a:ext uri="{FF2B5EF4-FFF2-40B4-BE49-F238E27FC236}">
                <a16:creationId xmlns:a16="http://schemas.microsoft.com/office/drawing/2014/main" id="{87957EDA-C552-4506-A54F-08B1EB0E8C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177099">
            <a:off x="7216503" y="2749542"/>
            <a:ext cx="4144198" cy="3108149"/>
          </a:xfrm>
          <a:prstGeom prst="rect">
            <a:avLst/>
          </a:prstGeom>
        </p:spPr>
      </p:pic>
    </p:spTree>
    <p:extLst>
      <p:ext uri="{BB962C8B-B14F-4D97-AF65-F5344CB8AC3E}">
        <p14:creationId xmlns:p14="http://schemas.microsoft.com/office/powerpoint/2010/main" val="2997418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8346F"/>
      </a:dk2>
      <a:lt2>
        <a:srgbClr val="D9A8D2"/>
      </a:lt2>
      <a:accent1>
        <a:srgbClr val="CE57AB"/>
      </a:accent1>
      <a:accent2>
        <a:srgbClr val="8E8EFD"/>
      </a:accent2>
      <a:accent3>
        <a:srgbClr val="7CBCE0"/>
      </a:accent3>
      <a:accent4>
        <a:srgbClr val="70BF9F"/>
      </a:accent4>
      <a:accent5>
        <a:srgbClr val="A5B960"/>
      </a:accent5>
      <a:accent6>
        <a:srgbClr val="D47A57"/>
      </a:accent6>
      <a:hlink>
        <a:srgbClr val="D164DE"/>
      </a:hlink>
      <a:folHlink>
        <a:srgbClr val="BE87C4"/>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D4FE1632-F131-47D3-A814-99E9CD025E2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7129067FE1694799421126F509AA30" ma:contentTypeVersion="13" ma:contentTypeDescription="Create a new document." ma:contentTypeScope="" ma:versionID="a14beee9351ab217523b71c1f54c30de">
  <xsd:schema xmlns:xsd="http://www.w3.org/2001/XMLSchema" xmlns:xs="http://www.w3.org/2001/XMLSchema" xmlns:p="http://schemas.microsoft.com/office/2006/metadata/properties" xmlns:ns3="d07e7c28-4e71-435d-ad10-2d8954ff5803" xmlns:ns4="ca9059f1-aea6-48cc-a8b7-34d3594bf625" targetNamespace="http://schemas.microsoft.com/office/2006/metadata/properties" ma:root="true" ma:fieldsID="642ddde36871aa4a031b5ae8a021378c" ns3:_="" ns4:_="">
    <xsd:import namespace="d07e7c28-4e71-435d-ad10-2d8954ff5803"/>
    <xsd:import namespace="ca9059f1-aea6-48cc-a8b7-34d3594bf62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Location"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7e7c28-4e71-435d-ad10-2d8954ff580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9059f1-aea6-48cc-a8b7-34d3594bf62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1C7236-4446-435C-A2A9-0B4441FEB6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7e7c28-4e71-435d-ad10-2d8954ff5803"/>
    <ds:schemaRef ds:uri="ca9059f1-aea6-48cc-a8b7-34d3594bf6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95B006-46C4-40F1-9EC2-DEFD93A650AC}">
  <ds:schemaRefs>
    <ds:schemaRef ds:uri="http://schemas.microsoft.com/sharepoint/v3/contenttype/forms"/>
  </ds:schemaRefs>
</ds:datastoreItem>
</file>

<file path=customXml/itemProps3.xml><?xml version="1.0" encoding="utf-8"?>
<ds:datastoreItem xmlns:ds="http://schemas.openxmlformats.org/officeDocument/2006/customXml" ds:itemID="{96616D72-BAE4-4A9B-B349-4768F183F3DE}">
  <ds:schemaRefs>
    <ds:schemaRef ds:uri="http://schemas.microsoft.com/office/2006/metadata/properties"/>
    <ds:schemaRef ds:uri="http://schemas.microsoft.com/office/2006/documentManagement/types"/>
    <ds:schemaRef ds:uri="d07e7c28-4e71-435d-ad10-2d8954ff5803"/>
    <ds:schemaRef ds:uri="http://purl.org/dc/terms/"/>
    <ds:schemaRef ds:uri="http://schemas.openxmlformats.org/package/2006/metadata/core-properties"/>
    <ds:schemaRef ds:uri="http://purl.org/dc/dcmitype/"/>
    <ds:schemaRef ds:uri="ca9059f1-aea6-48cc-a8b7-34d3594bf625"/>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TM04033921[[fn=Damask]]</Template>
  <TotalTime>19</TotalTime>
  <Words>447</Words>
  <Application>Microsoft Office PowerPoint</Application>
  <PresentationFormat>Widescreen</PresentationFormat>
  <Paragraphs>55</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Bookman Old Style</vt:lpstr>
      <vt:lpstr>DK Kaikoura</vt:lpstr>
      <vt:lpstr>Rockwell</vt:lpstr>
      <vt:lpstr>Damask</vt:lpstr>
      <vt:lpstr>The special History of Rochelle School of the Arts</vt:lpstr>
      <vt:lpstr>legacy</vt:lpstr>
      <vt:lpstr>Special guests</vt:lpstr>
      <vt:lpstr>A timeline of Rochelle</vt:lpstr>
      <vt:lpstr> Professor William A. Rochelle  February 1, 1867 – August 28, 1955   </vt:lpstr>
      <vt:lpstr>PowerPoint Presentation</vt:lpstr>
      <vt:lpstr>Special presentations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of Rochelle School of the Arts</dc:title>
  <dc:creator>Ward, Julie H.</dc:creator>
  <cp:lastModifiedBy>Ward, Julie H.</cp:lastModifiedBy>
  <cp:revision>2</cp:revision>
  <dcterms:created xsi:type="dcterms:W3CDTF">2019-11-20T21:36:49Z</dcterms:created>
  <dcterms:modified xsi:type="dcterms:W3CDTF">2020-02-11T16:26:10Z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0x0101002B7129067FE1694799421126F509AA30</vt:lpwstr>
  </property>
</Properties>
</file>